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te.arduino.cc/projecthub/TheGadgetBoy/ds18b20-digital-temperature-sensor-and-arduino-9cc806"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marR="0" lvl="0" indent="-171450" algn="l" rtl="0">
              <a:spcBef>
                <a:spcPts val="0"/>
              </a:spcBef>
              <a:spcAft>
                <a:spcPts val="0"/>
              </a:spcAft>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marR="0" lvl="0" indent="-171450" algn="l" rtl="0">
              <a:spcBef>
                <a:spcPts val="0"/>
              </a:spcBef>
              <a:spcAft>
                <a:spcPts val="0"/>
              </a:spcAft>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69850" algn="l" rtl="0">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Arduino UNO- </a:t>
            </a:r>
            <a:r>
              <a:rPr lang="en-US" sz="1100" b="0" i="0" u="none" strike="noStrike" cap="none">
                <a:solidFill>
                  <a:schemeClr val="dk1"/>
                </a:solidFill>
                <a:latin typeface="Arial"/>
                <a:ea typeface="Arial"/>
                <a:cs typeface="Arial"/>
                <a:sym typeface="Arial"/>
              </a:rPr>
              <a:t>https://www.arduino.cc/en/Main/ArduinoBoardUno/ ; http://forefront.io/a/beginners-guide-to-arduino/</a:t>
            </a:r>
            <a:endParaRPr/>
          </a:p>
          <a:p>
            <a:pPr marL="0" marR="0" lvl="0" indent="69850" algn="l"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There are three pools of memory in the microcontroller used on avr-based Arduino boards :</a:t>
            </a:r>
            <a:endParaRPr/>
          </a:p>
          <a:p>
            <a:pPr marL="69850" marR="0" lvl="0" indent="-698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Flash memory (program space), is where the Arduino sketch is stored.</a:t>
            </a:r>
            <a:endParaRPr/>
          </a:p>
          <a:p>
            <a:pPr marL="69850" marR="0" lvl="0" indent="-698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SRAM (static random access memory) is where the sketch creates and manipulates variables when it runs.</a:t>
            </a:r>
            <a:endParaRPr/>
          </a:p>
          <a:p>
            <a:pPr marL="69850" marR="0" lvl="0" indent="-698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EEPROM is memory space that programmers can use to store long-term information.</a:t>
            </a:r>
            <a:endParaRPr/>
          </a:p>
          <a:p>
            <a:pPr marL="69850" marR="0" lvl="0" indent="-698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Flash memory and EEPROM memory are non-volatile (the information persists after the power is turned off). SRAM is volatile and will be lost when the power is cycled.</a:t>
            </a:r>
            <a:endParaRPr/>
          </a:p>
          <a:p>
            <a:pPr marL="0" marR="0" lvl="0" indent="698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US" b="1"/>
              <a:t>Read more </a:t>
            </a:r>
            <a:r>
              <a:rPr lang="en-US"/>
              <a:t>http://www.fecegypt.com/uploads/dataSheet/1480849570_hc06.pdf</a:t>
            </a:r>
            <a:endParaRPr/>
          </a:p>
          <a:p>
            <a:pPr marL="0" lvl="0" indent="0" rtl="0">
              <a:lnSpc>
                <a:spcPct val="115000"/>
              </a:lnSpc>
              <a:spcBef>
                <a:spcPts val="0"/>
              </a:spcBef>
              <a:spcAft>
                <a:spcPts val="0"/>
              </a:spcAft>
              <a:buClr>
                <a:schemeClr val="dk1"/>
              </a:buClr>
              <a:buSzPts val="1100"/>
              <a:buFont typeface="Arial"/>
              <a:buNone/>
            </a:pPr>
            <a:r>
              <a:rPr lang="en-US" b="1"/>
              <a:t>Tutorial - </a:t>
            </a:r>
            <a:r>
              <a:rPr lang="en-US"/>
              <a:t>http://www.instructables.com/id/Add-bluetooth-to-your-Arduino-project-ArduinoHC-06/</a:t>
            </a:r>
            <a:endParaRPr/>
          </a:p>
          <a:p>
            <a:pPr marL="0" lvl="0" indent="0" rtl="0">
              <a:lnSpc>
                <a:spcPct val="115000"/>
              </a:lnSpc>
              <a:spcBef>
                <a:spcPts val="0"/>
              </a:spcBef>
              <a:spcAft>
                <a:spcPts val="0"/>
              </a:spcAft>
              <a:buClr>
                <a:schemeClr val="dk1"/>
              </a:buClr>
              <a:buSzPts val="1100"/>
              <a:buFont typeface="Arial"/>
              <a:buNone/>
            </a:pPr>
            <a:r>
              <a:rPr lang="en-US"/>
              <a:t>*</a:t>
            </a:r>
            <a:r>
              <a:rPr lang="en-US" b="1"/>
              <a:t>AT mode </a:t>
            </a:r>
            <a:r>
              <a:rPr lang="en-US"/>
              <a:t>can be activated to change the default settings of the Bluetooth module</a:t>
            </a:r>
            <a:endParaRPr/>
          </a:p>
          <a:p>
            <a:pPr marL="0" lvl="0" indent="0" rtl="0">
              <a:lnSpc>
                <a:spcPct val="115000"/>
              </a:lnSpc>
              <a:spcBef>
                <a:spcPts val="0"/>
              </a:spcBef>
              <a:spcAft>
                <a:spcPts val="0"/>
              </a:spcAft>
              <a:buClr>
                <a:schemeClr val="dk1"/>
              </a:buClr>
              <a:buSzPts val="1100"/>
              <a:buFont typeface="Arial"/>
              <a:buNone/>
            </a:pPr>
            <a:r>
              <a:rPr lang="en-US"/>
              <a:t>●</a:t>
            </a:r>
            <a:r>
              <a:rPr lang="en-US" u="sng"/>
              <a:t>Bluetooth module</a:t>
            </a:r>
            <a:endParaRPr u="sng"/>
          </a:p>
          <a:p>
            <a:pPr marL="0" lvl="0" indent="0" rtl="0">
              <a:lnSpc>
                <a:spcPct val="115000"/>
              </a:lnSpc>
              <a:spcBef>
                <a:spcPts val="0"/>
              </a:spcBef>
              <a:spcAft>
                <a:spcPts val="0"/>
              </a:spcAft>
              <a:buClr>
                <a:schemeClr val="dk1"/>
              </a:buClr>
              <a:buSzPts val="1100"/>
              <a:buFont typeface="Arial"/>
              <a:buNone/>
            </a:pPr>
            <a:r>
              <a:rPr lang="en-US"/>
              <a:t>●Bluetooth radio to serial convertor for wireless communication  </a:t>
            </a:r>
            <a:endParaRPr/>
          </a:p>
          <a:p>
            <a:pPr marL="0" lvl="0" indent="0" rtl="0">
              <a:lnSpc>
                <a:spcPct val="115000"/>
              </a:lnSpc>
              <a:spcBef>
                <a:spcPts val="0"/>
              </a:spcBef>
              <a:spcAft>
                <a:spcPts val="0"/>
              </a:spcAft>
              <a:buClr>
                <a:schemeClr val="dk1"/>
              </a:buClr>
              <a:buSzPts val="1100"/>
              <a:buFont typeface="Arial"/>
              <a:buNone/>
            </a:pPr>
            <a:r>
              <a:rPr lang="en-US"/>
              <a:t>●In telecommunication and data transmission, </a:t>
            </a:r>
            <a:r>
              <a:rPr lang="en-US" b="1"/>
              <a:t>serial communication</a:t>
            </a:r>
            <a:r>
              <a:rPr lang="en-US"/>
              <a:t> is the process of sending data one bit at a time, sequentially, over a </a:t>
            </a:r>
            <a:r>
              <a:rPr lang="en-US" b="1"/>
              <a:t>communication</a:t>
            </a:r>
            <a:r>
              <a:rPr lang="en-US"/>
              <a:t> channel or computer bus</a:t>
            </a:r>
            <a:endParaRPr/>
          </a:p>
          <a:p>
            <a:pPr marL="0" lvl="0" indent="0" rtl="0">
              <a:lnSpc>
                <a:spcPct val="115000"/>
              </a:lnSpc>
              <a:spcBef>
                <a:spcPts val="0"/>
              </a:spcBef>
              <a:spcAft>
                <a:spcPts val="0"/>
              </a:spcAft>
              <a:buClr>
                <a:schemeClr val="dk1"/>
              </a:buClr>
              <a:buSzPts val="1100"/>
              <a:buFont typeface="Arial"/>
              <a:buNone/>
            </a:pPr>
            <a:r>
              <a:rPr lang="en-US"/>
              <a:t>●HC-06 module only can only be used as a slave component. Eg: wireless serial bridge</a:t>
            </a:r>
            <a:endParaRPr/>
          </a:p>
          <a:p>
            <a:pPr marL="0" lvl="0" indent="0" rtl="0">
              <a:lnSpc>
                <a:spcPct val="115000"/>
              </a:lnSpc>
              <a:spcBef>
                <a:spcPts val="0"/>
              </a:spcBef>
              <a:spcAft>
                <a:spcPts val="0"/>
              </a:spcAft>
              <a:buClr>
                <a:schemeClr val="dk1"/>
              </a:buClr>
              <a:buSzPts val="1100"/>
              <a:buFont typeface="Arial"/>
              <a:buNone/>
            </a:pPr>
            <a:r>
              <a:rPr lang="en-US"/>
              <a:t>●Key pin used to activate the AT mode</a:t>
            </a:r>
            <a:endParaRPr/>
          </a:p>
          <a:p>
            <a:pPr marL="0" lvl="0" indent="0" rtl="0">
              <a:lnSpc>
                <a:spcPct val="115000"/>
              </a:lnSpc>
              <a:spcBef>
                <a:spcPts val="0"/>
              </a:spcBef>
              <a:spcAft>
                <a:spcPts val="0"/>
              </a:spcAft>
              <a:buClr>
                <a:schemeClr val="dk1"/>
              </a:buClr>
              <a:buSzPts val="1100"/>
              <a:buFont typeface="Arial"/>
              <a:buNone/>
            </a:pPr>
            <a:r>
              <a:rPr lang="en-US"/>
              <a:t>●RXD: Serial input pin</a:t>
            </a:r>
            <a:endParaRPr/>
          </a:p>
          <a:p>
            <a:pPr marL="0" lvl="0" indent="0" rtl="0">
              <a:lnSpc>
                <a:spcPct val="115000"/>
              </a:lnSpc>
              <a:spcBef>
                <a:spcPts val="0"/>
              </a:spcBef>
              <a:spcAft>
                <a:spcPts val="0"/>
              </a:spcAft>
              <a:buClr>
                <a:schemeClr val="dk1"/>
              </a:buClr>
              <a:buSzPts val="1100"/>
              <a:buFont typeface="Arial"/>
              <a:buNone/>
            </a:pPr>
            <a:r>
              <a:rPr lang="en-US"/>
              <a:t>●TXD Serial output pin</a:t>
            </a:r>
            <a:endParaRPr/>
          </a:p>
          <a:p>
            <a:pPr marL="0" lvl="0" indent="0" rtl="0">
              <a:lnSpc>
                <a:spcPct val="115000"/>
              </a:lnSpc>
              <a:spcBef>
                <a:spcPts val="0"/>
              </a:spcBef>
              <a:spcAft>
                <a:spcPts val="0"/>
              </a:spcAft>
              <a:buClr>
                <a:schemeClr val="dk1"/>
              </a:buClr>
              <a:buSzPts val="1100"/>
              <a:buFont typeface="Arial"/>
              <a:buNone/>
            </a:pPr>
            <a:r>
              <a:rPr lang="en-US"/>
              <a:t>●State pin shows the Bluetooth connection status</a:t>
            </a:r>
            <a:endParaRPr/>
          </a:p>
          <a:p>
            <a:pPr marL="0" lvl="0" indent="0" rtl="0">
              <a:lnSpc>
                <a:spcPct val="115000"/>
              </a:lnSpc>
              <a:spcBef>
                <a:spcPts val="0"/>
              </a:spcBef>
              <a:spcAft>
                <a:spcPts val="0"/>
              </a:spcAft>
              <a:buClr>
                <a:schemeClr val="dk1"/>
              </a:buClr>
              <a:buSzPts val="1100"/>
              <a:buFont typeface="Arial"/>
              <a:buNone/>
            </a:pPr>
            <a:r>
              <a:rPr lang="en-US"/>
              <a:t>●Bluetooth vs wifi</a:t>
            </a:r>
            <a:endParaRPr/>
          </a:p>
          <a:p>
            <a:pPr marL="0" lvl="0" indent="0" rtl="0">
              <a:lnSpc>
                <a:spcPct val="115000"/>
              </a:lnSpc>
              <a:spcBef>
                <a:spcPts val="0"/>
              </a:spcBef>
              <a:spcAft>
                <a:spcPts val="0"/>
              </a:spcAft>
              <a:buClr>
                <a:schemeClr val="dk1"/>
              </a:buClr>
              <a:buSzPts val="1100"/>
              <a:buFont typeface="Arial"/>
              <a:buNone/>
            </a:pPr>
            <a:r>
              <a:rPr lang="en-US"/>
              <a:t>●Bluetooth is one of the technology which connected mobile devices wirelessly. Bluetooth have very short range when compared to WiFi. With the help of Bluetooth, you could send data and voice but in Wi-Fi you can't. Bluetooth is secure because it uses two step authentication process and it is point to point connection and you can connect only one device with Bluetooth. Bluetooth uses very less power, and it is more versatile, you can connect your smartwatch,speaker, headset, mobiles etc..</a:t>
            </a:r>
            <a:endParaRPr/>
          </a:p>
          <a:p>
            <a:pPr marL="0" marR="0" lvl="0" indent="69850" algn="l" rtl="0">
              <a:spcBef>
                <a:spcPts val="0"/>
              </a:spcBef>
              <a:spcAft>
                <a:spcPts val="0"/>
              </a:spcAft>
              <a:buClr>
                <a:schemeClr val="dk1"/>
              </a:buClr>
              <a:buSzPts val="1100"/>
              <a:buFont typeface="Arial"/>
              <a:buNone/>
            </a:pPr>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69850" algn="l" rtl="0">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Read more </a:t>
            </a:r>
            <a:r>
              <a:rPr lang="en-US"/>
              <a:t>https://www.bjultrasonic.com/ultrasonic-technical-info/how-do-ultrasonic-sensors-work/</a:t>
            </a:r>
            <a:endParaRPr/>
          </a:p>
          <a:p>
            <a:pPr marL="0" marR="0" lvl="0" indent="69850" algn="l" rtl="0">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Example with Arduino: </a:t>
            </a:r>
            <a:r>
              <a:rPr lang="en-US"/>
              <a:t>http://howtomechatronics.com/tutorials/arduino/ultrasonic-sensor-hc-sr04/</a:t>
            </a:r>
            <a:endParaRPr sz="1100" b="0" i="0" u="none" strike="noStrike" cap="none">
              <a:solidFill>
                <a:schemeClr val="dk1"/>
              </a:solidFill>
              <a:latin typeface="Arial"/>
              <a:ea typeface="Arial"/>
              <a:cs typeface="Arial"/>
              <a:sym typeface="Arial"/>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69850" algn="l" rtl="0">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Read more </a:t>
            </a:r>
            <a:r>
              <a:rPr lang="en-US" sz="1100" b="0" i="0" u="none" strike="noStrike" cap="none">
                <a:solidFill>
                  <a:schemeClr val="dk1"/>
                </a:solidFill>
                <a:latin typeface="Arial"/>
                <a:ea typeface="Arial"/>
                <a:cs typeface="Arial"/>
                <a:sym typeface="Arial"/>
              </a:rPr>
              <a:t>http://www.futureelectronics.com/en/passives/buzzers.aspx</a:t>
            </a:r>
            <a:endParaRPr/>
          </a:p>
          <a:p>
            <a:pPr marL="0" marR="0" lvl="0" indent="69850" algn="l" rtl="0">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Tutorial </a:t>
            </a:r>
            <a:r>
              <a:rPr lang="en-US" sz="1100" b="0" i="0" u="none" strike="noStrike" cap="none">
                <a:solidFill>
                  <a:schemeClr val="dk1"/>
                </a:solidFill>
                <a:latin typeface="Arial"/>
                <a:ea typeface="Arial"/>
                <a:cs typeface="Arial"/>
                <a:sym typeface="Arial"/>
              </a:rPr>
              <a:t>- http://www.instructables.com/id/How-to-use-a-Buzzer-Arduino-Tutorial/</a:t>
            </a:r>
            <a:endParaRPr/>
          </a:p>
          <a:p>
            <a:pPr marL="0" marR="0" lvl="0" indent="69850" algn="l"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t>
            </a:r>
            <a:r>
              <a:rPr lang="en-US" sz="1100" b="1" i="0" u="none" strike="noStrike" cap="none">
                <a:solidFill>
                  <a:schemeClr val="dk1"/>
                </a:solidFill>
                <a:latin typeface="Arial"/>
                <a:ea typeface="Arial"/>
                <a:cs typeface="Arial"/>
                <a:sym typeface="Arial"/>
              </a:rPr>
              <a:t>Piezo electricity - </a:t>
            </a:r>
            <a:r>
              <a:rPr lang="en-US" sz="1100" b="0" i="0" u="none" strike="noStrike" cap="none">
                <a:solidFill>
                  <a:schemeClr val="dk1"/>
                </a:solidFill>
                <a:latin typeface="Arial"/>
                <a:ea typeface="Arial"/>
                <a:cs typeface="Arial"/>
                <a:sym typeface="Arial"/>
              </a:rPr>
              <a:t>phenomena of generating electricity when mechanical pressure is applied to certain materials and the vice versa is also true. Such materials are called </a:t>
            </a:r>
            <a:r>
              <a:rPr lang="en-US"/>
              <a:t>piezoelectric</a:t>
            </a:r>
            <a:r>
              <a:rPr lang="en-US" sz="1100" b="0" i="0" u="none" strike="noStrike" cap="none">
                <a:solidFill>
                  <a:schemeClr val="dk1"/>
                </a:solidFill>
                <a:latin typeface="Arial"/>
                <a:ea typeface="Arial"/>
                <a:cs typeface="Arial"/>
                <a:sym typeface="Arial"/>
              </a:rPr>
              <a:t> materials. </a:t>
            </a:r>
            <a:r>
              <a:rPr lang="en-US"/>
              <a:t>Piezoelectric</a:t>
            </a:r>
            <a:r>
              <a:rPr lang="en-US" sz="1100" b="0" i="0" u="none" strike="noStrike" cap="none">
                <a:solidFill>
                  <a:schemeClr val="dk1"/>
                </a:solidFill>
                <a:latin typeface="Arial"/>
                <a:ea typeface="Arial"/>
                <a:cs typeface="Arial"/>
                <a:sym typeface="Arial"/>
              </a:rPr>
              <a:t> materials are either naturally available or manmade. </a:t>
            </a:r>
            <a:endParaRPr/>
          </a:p>
          <a:p>
            <a:pPr marL="0" marR="0" lvl="0" indent="69850" algn="l"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t>
            </a:r>
            <a:r>
              <a:rPr lang="en-US" sz="1100" b="1" i="0" u="none" strike="noStrike" cap="none">
                <a:solidFill>
                  <a:schemeClr val="dk1"/>
                </a:solidFill>
                <a:latin typeface="Arial"/>
                <a:ea typeface="Arial"/>
                <a:cs typeface="Arial"/>
                <a:sym typeface="Arial"/>
              </a:rPr>
              <a:t>Piezoceramic disks - </a:t>
            </a:r>
            <a:r>
              <a:rPr lang="en-US" sz="1100" b="0" i="0" u="none" strike="noStrike" cap="none">
                <a:solidFill>
                  <a:schemeClr val="dk1"/>
                </a:solidFill>
                <a:latin typeface="Arial"/>
                <a:ea typeface="Arial"/>
                <a:cs typeface="Arial"/>
                <a:sym typeface="Arial"/>
              </a:rPr>
              <a:t>Piezoceramic is class of manmade material, which poses piezo electric effect and is widely used to make disc, the heart of piezo buzzer. When subjected to an alternating electric field they stretch or compress, in accordance with the frequency of the signal thereby producing sound.</a:t>
            </a:r>
            <a:endParaRPr/>
          </a:p>
          <a:p>
            <a:pPr marL="0" marR="0" lvl="0" indent="698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698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rtl="0">
              <a:spcBef>
                <a:spcPts val="0"/>
              </a:spcBef>
              <a:spcAft>
                <a:spcPts val="0"/>
              </a:spcAft>
              <a:buClr>
                <a:schemeClr val="dk1"/>
              </a:buClr>
              <a:buSzPts val="1100"/>
              <a:buFont typeface="Arial"/>
              <a:buNone/>
            </a:pPr>
            <a:r>
              <a:rPr lang="en-US" b="1"/>
              <a:t>Read more </a:t>
            </a:r>
            <a:r>
              <a:rPr lang="en-US"/>
              <a:t>https://www.adafruit.com/product/381</a:t>
            </a:r>
            <a:endParaRPr/>
          </a:p>
          <a:p>
            <a:pPr marL="0" lvl="0" indent="69850" rtl="0">
              <a:spcBef>
                <a:spcPts val="0"/>
              </a:spcBef>
              <a:spcAft>
                <a:spcPts val="0"/>
              </a:spcAft>
              <a:buClr>
                <a:schemeClr val="dk1"/>
              </a:buClr>
              <a:buSzPts val="1100"/>
              <a:buFont typeface="Arial"/>
              <a:buNone/>
            </a:pPr>
            <a:r>
              <a:rPr lang="en-US" b="1"/>
              <a:t>Tutorial - </a:t>
            </a:r>
            <a:r>
              <a:rPr lang="en-US" u="sng">
                <a:solidFill>
                  <a:schemeClr val="hlink"/>
                </a:solidFill>
                <a:hlinkClick r:id="rId3"/>
              </a:rPr>
              <a:t>https://create.arduino.cc/projecthub/TheGadgetBoy/ds18b20-digital-temperature-sensor-and-arduino-9cc806</a:t>
            </a:r>
            <a:endParaRPr/>
          </a:p>
          <a:p>
            <a:pPr marL="0" lvl="0" indent="69850" rtl="0">
              <a:spcBef>
                <a:spcPts val="0"/>
              </a:spcBef>
              <a:spcAft>
                <a:spcPts val="0"/>
              </a:spcAft>
              <a:buClr>
                <a:schemeClr val="dk1"/>
              </a:buClr>
              <a:buSzPts val="1100"/>
              <a:buFont typeface="Arial"/>
              <a:buNone/>
            </a:pPr>
            <a:endParaRPr/>
          </a:p>
          <a:p>
            <a:pPr marL="0" lvl="0" indent="69850" rtl="0">
              <a:spcBef>
                <a:spcPts val="0"/>
              </a:spcBef>
              <a:spcAft>
                <a:spcPts val="0"/>
              </a:spcAft>
              <a:buClr>
                <a:schemeClr val="dk1"/>
              </a:buClr>
              <a:buSzPts val="1100"/>
              <a:buFont typeface="Arial"/>
              <a:buNone/>
            </a:pPr>
            <a:endParaRP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3" name="Shape 13"/>
          <p:cNvSpPr txBox="1">
            <a:spLocks noGrp="1"/>
          </p:cNvSpPr>
          <p:nvPr>
            <p:ph type="subTitle" idx="1"/>
          </p:nvPr>
        </p:nvSpPr>
        <p:spPr>
          <a:xfrm>
            <a:off x="1371600" y="2914650"/>
            <a:ext cx="6400800" cy="1314300"/>
          </a:xfrm>
          <a:prstGeom prst="rect">
            <a:avLst/>
          </a:prstGeom>
          <a:noFill/>
          <a:ln>
            <a:noFill/>
          </a:ln>
        </p:spPr>
        <p:txBody>
          <a:bodyPr spcFirstLastPara="1" wrap="square" lIns="91425" tIns="91425" rIns="91425" bIns="91425" anchor="t" anchorCtr="0"/>
          <a:lstStyle>
            <a:lvl1pPr marR="0" lvl="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rot="5400000">
            <a:off x="6012600" y="771581"/>
            <a:ext cx="3291000" cy="20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67" name="Shape 67"/>
          <p:cNvSpPr txBox="1">
            <a:spLocks noGrp="1"/>
          </p:cNvSpPr>
          <p:nvPr>
            <p:ph type="body" idx="1"/>
          </p:nvPr>
        </p:nvSpPr>
        <p:spPr>
          <a:xfrm rot="5400000">
            <a:off x="1821600" y="-1209619"/>
            <a:ext cx="3291000" cy="6019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 name="Shape 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Shape 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Shape 8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Shape 8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Shape 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Shape 9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1"/>
        <p:cNvGrpSpPr/>
        <p:nvPr/>
      </p:nvGrpSpPr>
      <p:grpSpPr>
        <a:xfrm>
          <a:off x="0" y="0"/>
          <a:ext cx="0" cy="0"/>
          <a:chOff x="0" y="0"/>
          <a:chExt cx="0" cy="0"/>
        </a:xfrm>
      </p:grpSpPr>
      <p:sp>
        <p:nvSpPr>
          <p:cNvPr id="102" name="Shape 10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Shape 10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Shape 10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6" name="Shape 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09" name="Shape 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9" name="Shape 19"/>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12" name="Shape 1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4"/>
        <p:cNvGrpSpPr/>
        <p:nvPr/>
      </p:nvGrpSpPr>
      <p:grpSpPr>
        <a:xfrm>
          <a:off x="0" y="0"/>
          <a:ext cx="0" cy="0"/>
          <a:chOff x="0" y="0"/>
          <a:chExt cx="0" cy="0"/>
        </a:xfrm>
      </p:grpSpPr>
      <p:sp>
        <p:nvSpPr>
          <p:cNvPr id="115" name="Shape 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5" name="Shape 25"/>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31" name="Shape 31"/>
          <p:cNvSpPr txBox="1">
            <a:spLocks noGrp="1"/>
          </p:cNvSpPr>
          <p:nvPr>
            <p:ph type="body" idx="1"/>
          </p:nvPr>
        </p:nvSpPr>
        <p:spPr>
          <a:xfrm>
            <a:off x="457200" y="900113"/>
            <a:ext cx="4038600" cy="2545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900113"/>
            <a:ext cx="4038600" cy="25455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38" name="Shape 3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1" y="204787"/>
            <a:ext cx="3008400" cy="871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47" name="Shape 47"/>
          <p:cNvSpPr txBox="1">
            <a:spLocks noGrp="1"/>
          </p:cNvSpPr>
          <p:nvPr>
            <p:ph type="body" idx="1"/>
          </p:nvPr>
        </p:nvSpPr>
        <p:spPr>
          <a:xfrm>
            <a:off x="3575050" y="204788"/>
            <a:ext cx="5111700" cy="43899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2"/>
          </p:nvPr>
        </p:nvSpPr>
        <p:spPr>
          <a:xfrm>
            <a:off x="457201" y="1076326"/>
            <a:ext cx="3008400" cy="3518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54" name="Shape 54"/>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61" name="Shape 61"/>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7" name="Shape 7"/>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3" name="Shape 7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4" name="Shape 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spcBef>
                <a:spcPts val="0"/>
              </a:spcBef>
              <a:buNone/>
              <a:defRPr sz="1000">
                <a:solidFill>
                  <a:schemeClr val="dk2"/>
                </a:solidFill>
              </a:defRPr>
            </a:lvl1pPr>
            <a:lvl2pPr lvl="1" algn="r" rtl="0">
              <a:spcBef>
                <a:spcPts val="0"/>
              </a:spcBef>
              <a:buNone/>
              <a:defRPr sz="1000">
                <a:solidFill>
                  <a:schemeClr val="dk2"/>
                </a:solidFill>
              </a:defRPr>
            </a:lvl2pPr>
            <a:lvl3pPr lvl="2" algn="r" rtl="0">
              <a:spcBef>
                <a:spcPts val="0"/>
              </a:spcBef>
              <a:buNone/>
              <a:defRPr sz="1000">
                <a:solidFill>
                  <a:schemeClr val="dk2"/>
                </a:solidFill>
              </a:defRPr>
            </a:lvl3pPr>
            <a:lvl4pPr lvl="3" algn="r" rtl="0">
              <a:spcBef>
                <a:spcPts val="0"/>
              </a:spcBef>
              <a:buNone/>
              <a:defRPr sz="1000">
                <a:solidFill>
                  <a:schemeClr val="dk2"/>
                </a:solidFill>
              </a:defRPr>
            </a:lvl4pPr>
            <a:lvl5pPr lvl="4" algn="r" rtl="0">
              <a:spcBef>
                <a:spcPts val="0"/>
              </a:spcBef>
              <a:buNone/>
              <a:defRPr sz="1000">
                <a:solidFill>
                  <a:schemeClr val="dk2"/>
                </a:solidFill>
              </a:defRPr>
            </a:lvl5pPr>
            <a:lvl6pPr lvl="5" algn="r" rtl="0">
              <a:spcBef>
                <a:spcPts val="0"/>
              </a:spcBef>
              <a:buNone/>
              <a:defRPr sz="1000">
                <a:solidFill>
                  <a:schemeClr val="dk2"/>
                </a:solidFill>
              </a:defRPr>
            </a:lvl6pPr>
            <a:lvl7pPr lvl="6" algn="r" rtl="0">
              <a:spcBef>
                <a:spcPts val="0"/>
              </a:spcBef>
              <a:buNone/>
              <a:defRPr sz="1000">
                <a:solidFill>
                  <a:schemeClr val="dk2"/>
                </a:solidFill>
              </a:defRPr>
            </a:lvl7pPr>
            <a:lvl8pPr lvl="7" algn="r" rtl="0">
              <a:spcBef>
                <a:spcPts val="0"/>
              </a:spcBef>
              <a:buNone/>
              <a:defRPr sz="1000">
                <a:solidFill>
                  <a:schemeClr val="dk2"/>
                </a:solidFill>
              </a:defRPr>
            </a:lvl8pPr>
            <a:lvl9pPr lvl="8" algn="r" rtl="0">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ctrTitle"/>
          </p:nvPr>
        </p:nvSpPr>
        <p:spPr>
          <a:xfrm>
            <a:off x="659672" y="1221600"/>
            <a:ext cx="7772400" cy="110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1" i="0" u="none" strike="noStrike" cap="none">
                <a:solidFill>
                  <a:srgbClr val="FFFFFF"/>
                </a:solidFill>
                <a:latin typeface="Calibri"/>
                <a:ea typeface="Calibri"/>
                <a:cs typeface="Calibri"/>
                <a:sym typeface="Calibri"/>
              </a:rPr>
              <a:t>Smart Water bottle</a:t>
            </a:r>
            <a:endParaRPr/>
          </a:p>
        </p:txBody>
      </p:sp>
      <p:sp>
        <p:nvSpPr>
          <p:cNvPr id="121" name="Shape 121"/>
          <p:cNvSpPr txBox="1">
            <a:spLocks noGrp="1"/>
          </p:cNvSpPr>
          <p:nvPr>
            <p:ph type="subTitle" idx="1"/>
          </p:nvPr>
        </p:nvSpPr>
        <p:spPr>
          <a:xfrm>
            <a:off x="1371600" y="2914650"/>
            <a:ext cx="6400800" cy="131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888888"/>
              </a:buClr>
              <a:buSzPts val="1800"/>
              <a:buFont typeface="Arial"/>
              <a:buNone/>
            </a:pPr>
            <a:r>
              <a:rPr lang="en-US" sz="1800" b="0" i="0" u="none" strike="noStrike" cap="none">
                <a:solidFill>
                  <a:srgbClr val="FFFFFF"/>
                </a:solidFill>
                <a:latin typeface="Calibri"/>
                <a:ea typeface="Calibri"/>
                <a:cs typeface="Calibri"/>
                <a:sym typeface="Calibri"/>
              </a:rPr>
              <a:t>Presented By : The Assembly Team</a:t>
            </a:r>
            <a:endParaRPr/>
          </a:p>
        </p:txBody>
      </p:sp>
      <p:sp>
        <p:nvSpPr>
          <p:cNvPr id="122" name="Shape 122" descr="Image result for smart phone clip art"/>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p:nvPr/>
        </p:nvSpPr>
        <p:spPr>
          <a:xfrm>
            <a:off x="457200" y="0"/>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800"/>
              <a:buFont typeface="Calibri"/>
              <a:buNone/>
            </a:pPr>
            <a:r>
              <a:rPr lang="en-US" sz="3800" b="1" i="0" u="none" strike="noStrike" cap="none">
                <a:solidFill>
                  <a:schemeClr val="lt1"/>
                </a:solidFill>
                <a:latin typeface="Calibri"/>
                <a:ea typeface="Calibri"/>
                <a:cs typeface="Calibri"/>
                <a:sym typeface="Calibri"/>
              </a:rPr>
              <a:t>Implementing the entire system</a:t>
            </a:r>
            <a:endParaRPr sz="3800" b="1" i="0" u="none" strike="noStrike" cap="none">
              <a:solidFill>
                <a:schemeClr val="lt1"/>
              </a:solidFill>
              <a:latin typeface="Calibri"/>
              <a:ea typeface="Calibri"/>
              <a:cs typeface="Calibri"/>
              <a:sym typeface="Calibri"/>
            </a:endParaRPr>
          </a:p>
        </p:txBody>
      </p:sp>
      <p:pic>
        <p:nvPicPr>
          <p:cNvPr id="181" name="Shape 181" descr="A screenshot of a circuit board  Description generated with very high confidence"/>
          <p:cNvPicPr preferRelativeResize="0"/>
          <p:nvPr/>
        </p:nvPicPr>
        <p:blipFill rotWithShape="1">
          <a:blip r:embed="rId3">
            <a:alphaModFix/>
          </a:blip>
          <a:srcRect/>
          <a:stretch/>
        </p:blipFill>
        <p:spPr>
          <a:xfrm>
            <a:off x="1627320" y="708660"/>
            <a:ext cx="6042969" cy="44348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05979"/>
            <a:ext cx="8229600" cy="6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a:solidFill>
                  <a:srgbClr val="FFFFFF"/>
                </a:solidFill>
              </a:rPr>
              <a:t>Moikit Smart Water bottle</a:t>
            </a:r>
            <a:endParaRPr/>
          </a:p>
        </p:txBody>
      </p:sp>
      <p:pic>
        <p:nvPicPr>
          <p:cNvPr id="7" name="Picture 2" descr="Animated GIF">
            <a:extLst>
              <a:ext uri="{FF2B5EF4-FFF2-40B4-BE49-F238E27FC236}">
                <a16:creationId xmlns:a16="http://schemas.microsoft.com/office/drawing/2014/main" id="{44AB0752-95C0-4C0B-BE4A-C39FEF708B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16607" y="1578076"/>
            <a:ext cx="3220569" cy="18115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nimated GIF">
            <a:extLst>
              <a:ext uri="{FF2B5EF4-FFF2-40B4-BE49-F238E27FC236}">
                <a16:creationId xmlns:a16="http://schemas.microsoft.com/office/drawing/2014/main" id="{A5567A9A-6AFA-4B3E-8B48-63A7CFCDCE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98494" y="1578076"/>
            <a:ext cx="3116729" cy="1753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solidFill>
                  <a:schemeClr val="lt1"/>
                </a:solidFill>
              </a:rPr>
              <a:t>Code</a:t>
            </a:r>
            <a:endParaRPr>
              <a:solidFill>
                <a:schemeClr val="lt1"/>
              </a:solidFill>
            </a:endParaRPr>
          </a:p>
        </p:txBody>
      </p:sp>
      <p:sp>
        <p:nvSpPr>
          <p:cNvPr id="194" name="Shape 194"/>
          <p:cNvSpPr txBox="1">
            <a:spLocks noGrp="1"/>
          </p:cNvSpPr>
          <p:nvPr>
            <p:ph type="body" idx="1"/>
          </p:nvPr>
        </p:nvSpPr>
        <p:spPr>
          <a:xfrm>
            <a:off x="457200" y="995376"/>
            <a:ext cx="8229600" cy="3394500"/>
          </a:xfrm>
          <a:prstGeom prst="rect">
            <a:avLst/>
          </a:prstGeom>
        </p:spPr>
        <p:txBody>
          <a:bodyPr spcFirstLastPara="1" wrap="square" lIns="91425" tIns="91425" rIns="91425" bIns="91425" anchor="t" anchorCtr="0">
            <a:noAutofit/>
          </a:bodyPr>
          <a:lstStyle/>
          <a:p>
            <a:pPr marL="457200" lvl="0" indent="-431800" rtl="0">
              <a:spcBef>
                <a:spcPts val="640"/>
              </a:spcBef>
              <a:spcAft>
                <a:spcPts val="0"/>
              </a:spcAft>
              <a:buClr>
                <a:schemeClr val="lt1"/>
              </a:buClr>
              <a:buSzPts val="3200"/>
              <a:buChar char="•"/>
            </a:pPr>
            <a:r>
              <a:rPr lang="en-US">
                <a:solidFill>
                  <a:schemeClr val="lt1"/>
                </a:solidFill>
              </a:rPr>
              <a:t>Arduino </a:t>
            </a:r>
            <a:endParaRPr>
              <a:solidFill>
                <a:schemeClr val="lt1"/>
              </a:solidFill>
            </a:endParaRPr>
          </a:p>
          <a:p>
            <a:pPr marL="914400" lvl="1" indent="-406400" rtl="0">
              <a:spcBef>
                <a:spcPts val="0"/>
              </a:spcBef>
              <a:spcAft>
                <a:spcPts val="0"/>
              </a:spcAft>
              <a:buClr>
                <a:schemeClr val="lt1"/>
              </a:buClr>
              <a:buSzPts val="2800"/>
              <a:buChar char="–"/>
            </a:pPr>
            <a:r>
              <a:rPr lang="en-US">
                <a:solidFill>
                  <a:schemeClr val="lt1"/>
                </a:solidFill>
              </a:rPr>
              <a:t>Open the bottle_arduino.ino code using the Arduino IDE. </a:t>
            </a:r>
            <a:endParaRPr>
              <a:solidFill>
                <a:schemeClr val="lt1"/>
              </a:solidFill>
            </a:endParaRPr>
          </a:p>
          <a:p>
            <a:pPr marL="914400" lvl="1" indent="-406400" rtl="0">
              <a:spcBef>
                <a:spcPts val="0"/>
              </a:spcBef>
              <a:spcAft>
                <a:spcPts val="0"/>
              </a:spcAft>
              <a:buClr>
                <a:schemeClr val="lt1"/>
              </a:buClr>
              <a:buSzPts val="2800"/>
              <a:buChar char="–"/>
            </a:pPr>
            <a:r>
              <a:rPr lang="en-US">
                <a:solidFill>
                  <a:schemeClr val="lt1"/>
                </a:solidFill>
              </a:rPr>
              <a:t>Install the OneWire.h and DallasTemperature.h libraries </a:t>
            </a:r>
            <a:endParaRPr>
              <a:solidFill>
                <a:schemeClr val="lt1"/>
              </a:solidFill>
            </a:endParaRPr>
          </a:p>
          <a:p>
            <a:pPr marL="914400" lvl="1" indent="-406400">
              <a:spcBef>
                <a:spcPts val="0"/>
              </a:spcBef>
              <a:spcAft>
                <a:spcPts val="0"/>
              </a:spcAft>
              <a:buClr>
                <a:schemeClr val="lt1"/>
              </a:buClr>
              <a:buSzPts val="2800"/>
              <a:buChar char="–"/>
            </a:pPr>
            <a:r>
              <a:rPr lang="en-US">
                <a:solidFill>
                  <a:schemeClr val="lt1"/>
                </a:solidFill>
              </a:rPr>
              <a:t>Plug out the RX and TX wires before uploading the code to arduino. Plug them when done.</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solidFill>
                  <a:schemeClr val="lt1"/>
                </a:solidFill>
              </a:rPr>
              <a:t>Continuation...</a:t>
            </a:r>
            <a:endParaRPr>
              <a:solidFill>
                <a:schemeClr val="lt1"/>
              </a:solidFill>
            </a:endParaRPr>
          </a:p>
        </p:txBody>
      </p:sp>
      <p:sp>
        <p:nvSpPr>
          <p:cNvPr id="200" name="Shape 200"/>
          <p:cNvSpPr txBox="1">
            <a:spLocks noGrp="1"/>
          </p:cNvSpPr>
          <p:nvPr>
            <p:ph type="body" idx="1"/>
          </p:nvPr>
        </p:nvSpPr>
        <p:spPr>
          <a:xfrm>
            <a:off x="457200" y="1063376"/>
            <a:ext cx="8229600" cy="3394500"/>
          </a:xfrm>
          <a:prstGeom prst="rect">
            <a:avLst/>
          </a:prstGeom>
        </p:spPr>
        <p:txBody>
          <a:bodyPr spcFirstLastPara="1" wrap="square" lIns="91425" tIns="91425" rIns="91425" bIns="91425" anchor="t" anchorCtr="0">
            <a:noAutofit/>
          </a:bodyPr>
          <a:lstStyle/>
          <a:p>
            <a:pPr marL="457200" lvl="0" indent="-431800" rtl="0">
              <a:spcBef>
                <a:spcPts val="640"/>
              </a:spcBef>
              <a:spcAft>
                <a:spcPts val="0"/>
              </a:spcAft>
              <a:buClr>
                <a:schemeClr val="lt1"/>
              </a:buClr>
              <a:buSzPts val="3200"/>
              <a:buChar char="•"/>
            </a:pPr>
            <a:r>
              <a:rPr lang="en-US">
                <a:solidFill>
                  <a:schemeClr val="lt1"/>
                </a:solidFill>
              </a:rPr>
              <a:t>App </a:t>
            </a:r>
            <a:endParaRPr>
              <a:solidFill>
                <a:schemeClr val="lt1"/>
              </a:solidFill>
            </a:endParaRPr>
          </a:p>
          <a:p>
            <a:pPr marL="914400" lvl="1" indent="-406400" rtl="0">
              <a:spcBef>
                <a:spcPts val="0"/>
              </a:spcBef>
              <a:spcAft>
                <a:spcPts val="0"/>
              </a:spcAft>
              <a:buClr>
                <a:schemeClr val="lt1"/>
              </a:buClr>
              <a:buSzPts val="2800"/>
              <a:buChar char="–"/>
            </a:pPr>
            <a:r>
              <a:rPr lang="en-US">
                <a:solidFill>
                  <a:schemeClr val="lt1"/>
                </a:solidFill>
              </a:rPr>
              <a:t>Download the smart_bottle.apk file to your mobile phone. </a:t>
            </a:r>
            <a:endParaRPr>
              <a:solidFill>
                <a:schemeClr val="lt1"/>
              </a:solidFill>
            </a:endParaRPr>
          </a:p>
          <a:p>
            <a:pPr marL="914400" lvl="1" indent="-406400" rtl="0">
              <a:spcBef>
                <a:spcPts val="0"/>
              </a:spcBef>
              <a:spcAft>
                <a:spcPts val="0"/>
              </a:spcAft>
              <a:buClr>
                <a:schemeClr val="lt1"/>
              </a:buClr>
              <a:buSzPts val="2800"/>
              <a:buChar char="–"/>
            </a:pPr>
            <a:r>
              <a:rPr lang="en-US">
                <a:solidFill>
                  <a:schemeClr val="lt1"/>
                </a:solidFill>
              </a:rPr>
              <a:t>If you want to make the app from scratch, please visit http://ai2.appinventor.mit.edu/  </a:t>
            </a:r>
            <a:endParaRPr>
              <a:solidFill>
                <a:schemeClr val="lt1"/>
              </a:solidFill>
            </a:endParaRPr>
          </a:p>
          <a:p>
            <a:pPr marL="914400" lvl="1" indent="-406400">
              <a:spcBef>
                <a:spcPts val="0"/>
              </a:spcBef>
              <a:spcAft>
                <a:spcPts val="0"/>
              </a:spcAft>
              <a:buClr>
                <a:schemeClr val="lt1"/>
              </a:buClr>
              <a:buSzPts val="2800"/>
              <a:buChar char="–"/>
            </a:pPr>
            <a:r>
              <a:rPr lang="en-US">
                <a:solidFill>
                  <a:schemeClr val="lt1"/>
                </a:solidFill>
              </a:rPr>
              <a:t>import the smart_bottle.aia file to make any changes to the app if needed</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457200" y="205273"/>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1" i="0" u="none" strike="noStrike" cap="none">
                <a:solidFill>
                  <a:schemeClr val="lt1"/>
                </a:solidFill>
                <a:latin typeface="Calibri"/>
                <a:ea typeface="Calibri"/>
                <a:cs typeface="Calibri"/>
                <a:sym typeface="Calibri"/>
              </a:rPr>
              <a:t>Github repository</a:t>
            </a:r>
            <a:endParaRPr/>
          </a:p>
        </p:txBody>
      </p:sp>
      <p:sp>
        <p:nvSpPr>
          <p:cNvPr id="206" name="Shape 206"/>
          <p:cNvSpPr txBox="1"/>
          <p:nvPr/>
        </p:nvSpPr>
        <p:spPr>
          <a:xfrm>
            <a:off x="1069258" y="1260987"/>
            <a:ext cx="7794523" cy="3354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700"/>
              <a:buFont typeface="Arial"/>
              <a:buNone/>
            </a:pPr>
            <a:r>
              <a:rPr lang="en-US" sz="1700" b="0" i="0" u="none" strike="noStrike" cap="none">
                <a:solidFill>
                  <a:schemeClr val="lt1"/>
                </a:solidFill>
                <a:latin typeface="Arial"/>
                <a:ea typeface="Arial"/>
                <a:cs typeface="Arial"/>
                <a:sym typeface="Arial"/>
              </a:rPr>
              <a:t>To get the instructions and other files go to:</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200" b="1" i="0" u="none" strike="noStrike" cap="none">
                <a:solidFill>
                  <a:schemeClr val="dk1"/>
                </a:solidFill>
                <a:highlight>
                  <a:srgbClr val="FFFF00"/>
                </a:highlight>
                <a:latin typeface="Arial"/>
                <a:ea typeface="Arial"/>
                <a:cs typeface="Arial"/>
                <a:sym typeface="Arial"/>
              </a:rPr>
              <a:t>https://github.com/The-Assembly/smart_water_bottle</a:t>
            </a:r>
            <a:endParaRPr sz="1400" b="0" i="0" u="none" strike="noStrike" cap="none">
              <a:solidFill>
                <a:schemeClr val="lt1"/>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061223" y="205979"/>
            <a:ext cx="6770700" cy="857400"/>
          </a:xfrm>
          <a:prstGeom prst="rect">
            <a:avLst/>
          </a:prstGeom>
          <a:noFill/>
          <a:ln>
            <a:noFill/>
          </a:ln>
        </p:spPr>
        <p:txBody>
          <a:bodyPr spcFirstLastPara="1"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a:solidFill>
                  <a:srgbClr val="FFFFFF"/>
                </a:solidFill>
                <a:latin typeface="Calibri"/>
                <a:ea typeface="Calibri"/>
                <a:cs typeface="Calibri"/>
                <a:sym typeface="Calibri"/>
              </a:rPr>
              <a:t>THANK YOU</a:t>
            </a:r>
            <a:endParaRPr/>
          </a:p>
        </p:txBody>
      </p:sp>
      <p:pic>
        <p:nvPicPr>
          <p:cNvPr id="212" name="Shape 212" descr="A screenshot of a cell phone  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13" name="Shape 213"/>
          <p:cNvSpPr txBox="1"/>
          <p:nvPr/>
        </p:nvSpPr>
        <p:spPr>
          <a:xfrm>
            <a:off x="1312077" y="411958"/>
            <a:ext cx="6770700" cy="857400"/>
          </a:xfrm>
          <a:prstGeom prst="rect">
            <a:avLst/>
          </a:prstGeom>
          <a:noFill/>
          <a:ln>
            <a:noFill/>
          </a:ln>
        </p:spPr>
        <p:txBody>
          <a:bodyPr spcFirstLastPara="1"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a:solidFill>
                  <a:srgbClr val="FFFFFF"/>
                </a:solidFill>
                <a:latin typeface="Calibri"/>
                <a:ea typeface="Calibri"/>
                <a:cs typeface="Calibri"/>
                <a:sym typeface="Calibri"/>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05979"/>
            <a:ext cx="8229600" cy="61863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Calibri"/>
              <a:buNone/>
            </a:pPr>
            <a:r>
              <a:rPr lang="en-US" sz="3200" b="1">
                <a:solidFill>
                  <a:srgbClr val="FFFFFF"/>
                </a:solidFill>
              </a:rPr>
              <a:t>Why make it Smart?</a:t>
            </a:r>
            <a:endParaRPr/>
          </a:p>
        </p:txBody>
      </p:sp>
      <p:sp>
        <p:nvSpPr>
          <p:cNvPr id="128" name="Shape 128"/>
          <p:cNvSpPr txBox="1">
            <a:spLocks noGrp="1"/>
          </p:cNvSpPr>
          <p:nvPr>
            <p:ph type="body" idx="1"/>
          </p:nvPr>
        </p:nvSpPr>
        <p:spPr>
          <a:xfrm>
            <a:off x="386562" y="988501"/>
            <a:ext cx="8229600" cy="3388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FFFFFF"/>
              </a:buClr>
              <a:buSzPts val="1600"/>
              <a:buFont typeface="Arial"/>
              <a:buNone/>
            </a:pPr>
            <a:endParaRPr sz="3200" b="0" i="0" u="none" strike="noStrike" cap="none">
              <a:solidFill>
                <a:schemeClr val="dk1"/>
              </a:solidFill>
              <a:latin typeface="Calibri"/>
              <a:ea typeface="Calibri"/>
              <a:cs typeface="Calibri"/>
              <a:sym typeface="Calibri"/>
            </a:endParaRPr>
          </a:p>
          <a:p>
            <a:pPr marL="114300" marR="0" lvl="0" indent="-101600" algn="l" rtl="0">
              <a:lnSpc>
                <a:spcPct val="150000"/>
              </a:lnSpc>
              <a:spcBef>
                <a:spcPts val="0"/>
              </a:spcBef>
              <a:spcAft>
                <a:spcPts val="0"/>
              </a:spcAft>
              <a:buClr>
                <a:srgbClr val="FFFFFF"/>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29" name="Shape 129"/>
          <p:cNvSpPr txBox="1"/>
          <p:nvPr/>
        </p:nvSpPr>
        <p:spPr>
          <a:xfrm>
            <a:off x="265050" y="1061285"/>
            <a:ext cx="8472600" cy="16479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With a busy schedule, drinking water usually goes unnoticed.</a:t>
            </a:r>
            <a:endParaRPr sz="20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000"/>
              <a:buFont typeface="Calibri"/>
              <a:buNone/>
            </a:pPr>
            <a:endParaRPr sz="2000">
              <a:solidFill>
                <a:schemeClr val="lt1"/>
              </a:solidFill>
              <a:latin typeface="Calibri"/>
              <a:ea typeface="Calibri"/>
              <a:cs typeface="Calibri"/>
              <a:sym typeface="Calibri"/>
            </a:endParaRPr>
          </a:p>
        </p:txBody>
      </p:sp>
      <p:pic>
        <p:nvPicPr>
          <p:cNvPr id="6" name="Picture 2" descr="Related image">
            <a:extLst>
              <a:ext uri="{FF2B5EF4-FFF2-40B4-BE49-F238E27FC236}">
                <a16:creationId xmlns:a16="http://schemas.microsoft.com/office/drawing/2014/main" id="{6F4A0511-11C2-45C5-889A-03BBADAF15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01119" y="1618807"/>
            <a:ext cx="4941761" cy="2654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solidFill>
                  <a:schemeClr val="lt1"/>
                </a:solidFill>
              </a:rPr>
              <a:t>Plan</a:t>
            </a:r>
            <a:endParaRPr>
              <a:solidFill>
                <a:schemeClr val="lt1"/>
              </a:solidFill>
            </a:endParaRPr>
          </a:p>
        </p:txBody>
      </p:sp>
      <p:sp>
        <p:nvSpPr>
          <p:cNvPr id="136" name="Shape 136"/>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Autofit/>
          </a:bodyPr>
          <a:lstStyle/>
          <a:p>
            <a:pPr marL="457200" lvl="0" indent="-419100" rtl="0">
              <a:spcBef>
                <a:spcPts val="640"/>
              </a:spcBef>
              <a:spcAft>
                <a:spcPts val="0"/>
              </a:spcAft>
              <a:buClr>
                <a:schemeClr val="lt1"/>
              </a:buClr>
              <a:buSzPts val="3000"/>
              <a:buChar char="•"/>
            </a:pPr>
            <a:r>
              <a:rPr lang="en-US" sz="3000">
                <a:solidFill>
                  <a:schemeClr val="lt1"/>
                </a:solidFill>
              </a:rPr>
              <a:t>Assemble the electronics</a:t>
            </a:r>
            <a:endParaRPr sz="3000">
              <a:solidFill>
                <a:schemeClr val="lt1"/>
              </a:solidFill>
            </a:endParaRPr>
          </a:p>
          <a:p>
            <a:pPr marL="457200" lvl="0" indent="-419100" rtl="0">
              <a:spcBef>
                <a:spcPts val="0"/>
              </a:spcBef>
              <a:spcAft>
                <a:spcPts val="0"/>
              </a:spcAft>
              <a:buClr>
                <a:schemeClr val="lt1"/>
              </a:buClr>
              <a:buSzPts val="3000"/>
              <a:buChar char="•"/>
            </a:pPr>
            <a:r>
              <a:rPr lang="en-US" sz="3000">
                <a:solidFill>
                  <a:schemeClr val="lt1"/>
                </a:solidFill>
              </a:rPr>
              <a:t>Code the arduino </a:t>
            </a:r>
            <a:endParaRPr sz="3000">
              <a:solidFill>
                <a:schemeClr val="lt1"/>
              </a:solidFill>
            </a:endParaRPr>
          </a:p>
          <a:p>
            <a:pPr marL="457200" lvl="0" indent="-419100">
              <a:spcBef>
                <a:spcPts val="0"/>
              </a:spcBef>
              <a:spcAft>
                <a:spcPts val="0"/>
              </a:spcAft>
              <a:buClr>
                <a:schemeClr val="lt1"/>
              </a:buClr>
              <a:buSzPts val="3000"/>
              <a:buChar char="•"/>
            </a:pPr>
            <a:r>
              <a:rPr lang="en-US" sz="3000">
                <a:solidFill>
                  <a:schemeClr val="lt1"/>
                </a:solidFill>
              </a:rPr>
              <a:t>Make an app to monitor the water level, temperature and a reminder to stay hydrated.  </a:t>
            </a:r>
            <a:endParaRPr sz="3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txBox="1">
            <a:spLocks noGrp="1"/>
          </p:cNvSpPr>
          <p:nvPr>
            <p:ph type="ctrTitle"/>
          </p:nvPr>
        </p:nvSpPr>
        <p:spPr>
          <a:xfrm>
            <a:off x="311700" y="744575"/>
            <a:ext cx="8520600" cy="672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endParaRPr/>
          </a:p>
        </p:txBody>
      </p:sp>
      <p:sp>
        <p:nvSpPr>
          <p:cNvPr id="142" name="Shape 142"/>
          <p:cNvSpPr txBox="1">
            <a:spLocks noGrp="1"/>
          </p:cNvSpPr>
          <p:nvPr>
            <p:ph type="subTitle" idx="1"/>
          </p:nvPr>
        </p:nvSpPr>
        <p:spPr>
          <a:xfrm>
            <a:off x="311700" y="74457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lt1"/>
                </a:solidFill>
              </a:rPr>
              <a:t>Components that we are using today</a:t>
            </a:r>
            <a:endParaRPr>
              <a:solidFill>
                <a:schemeClr val="lt1"/>
              </a:solidFill>
            </a:endParaRPr>
          </a:p>
        </p:txBody>
      </p:sp>
      <p:pic>
        <p:nvPicPr>
          <p:cNvPr id="143" name="Shape 143" descr="Image result for arduino uno gif"/>
          <p:cNvPicPr preferRelativeResize="0"/>
          <p:nvPr/>
        </p:nvPicPr>
        <p:blipFill>
          <a:blip r:embed="rId4">
            <a:alphaModFix/>
          </a:blip>
          <a:stretch>
            <a:fillRect/>
          </a:stretch>
        </p:blipFill>
        <p:spPr>
          <a:xfrm>
            <a:off x="2506425" y="1417475"/>
            <a:ext cx="4131150" cy="302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457199" y="205979"/>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Calibri"/>
              <a:buNone/>
            </a:pPr>
            <a:r>
              <a:rPr lang="en-US" sz="3600" b="0" i="0" u="none" strike="noStrike" cap="none">
                <a:solidFill>
                  <a:schemeClr val="lt1"/>
                </a:solidFill>
                <a:latin typeface="Calibri"/>
                <a:ea typeface="Calibri"/>
                <a:cs typeface="Calibri"/>
                <a:sym typeface="Calibri"/>
              </a:rPr>
              <a:t>Arduino UNO</a:t>
            </a:r>
            <a:endParaRPr sz="3600" b="0" i="0" u="none" strike="noStrike" cap="none">
              <a:solidFill>
                <a:schemeClr val="lt1"/>
              </a:solidFill>
              <a:latin typeface="Calibri"/>
              <a:ea typeface="Calibri"/>
              <a:cs typeface="Calibri"/>
              <a:sym typeface="Calibri"/>
            </a:endParaRPr>
          </a:p>
        </p:txBody>
      </p:sp>
      <p:pic>
        <p:nvPicPr>
          <p:cNvPr id="149" name="Shape 149" descr="Related image"/>
          <p:cNvPicPr preferRelativeResize="0"/>
          <p:nvPr/>
        </p:nvPicPr>
        <p:blipFill rotWithShape="1">
          <a:blip r:embed="rId3">
            <a:alphaModFix/>
          </a:blip>
          <a:srcRect/>
          <a:stretch/>
        </p:blipFill>
        <p:spPr>
          <a:xfrm>
            <a:off x="1525955" y="1063379"/>
            <a:ext cx="6092089" cy="38741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p:nvPr/>
        </p:nvSpPr>
        <p:spPr>
          <a:xfrm>
            <a:off x="457199" y="205979"/>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0" i="0" u="none" strike="noStrike" cap="none">
                <a:solidFill>
                  <a:schemeClr val="lt1"/>
                </a:solidFill>
                <a:latin typeface="Calibri"/>
                <a:ea typeface="Calibri"/>
                <a:cs typeface="Calibri"/>
                <a:sym typeface="Calibri"/>
              </a:rPr>
              <a:t>HC-06 (Bluetooth module)</a:t>
            </a:r>
            <a:endParaRPr sz="4400" b="0" i="0" u="none" strike="noStrike" cap="none">
              <a:solidFill>
                <a:schemeClr val="lt1"/>
              </a:solidFill>
              <a:latin typeface="Calibri"/>
              <a:ea typeface="Calibri"/>
              <a:cs typeface="Calibri"/>
              <a:sym typeface="Calibri"/>
            </a:endParaRPr>
          </a:p>
        </p:txBody>
      </p:sp>
      <p:pic>
        <p:nvPicPr>
          <p:cNvPr id="155" name="Shape 155" descr="https://bizweb.dktcdn.net/100/017/780/files/hc062.png?v=1449280429713"/>
          <p:cNvPicPr preferRelativeResize="0"/>
          <p:nvPr/>
        </p:nvPicPr>
        <p:blipFill rotWithShape="1">
          <a:blip r:embed="rId3">
            <a:alphaModFix/>
          </a:blip>
          <a:srcRect/>
          <a:stretch/>
        </p:blipFill>
        <p:spPr>
          <a:xfrm rot="-5400000">
            <a:off x="2908848" y="1132115"/>
            <a:ext cx="3326304" cy="33263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p:nvPr/>
        </p:nvSpPr>
        <p:spPr>
          <a:xfrm>
            <a:off x="457199" y="205979"/>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Calibri"/>
              <a:buNone/>
            </a:pPr>
            <a:r>
              <a:rPr lang="en-US" sz="3600" b="1" i="0" u="none" strike="noStrike" cap="none">
                <a:solidFill>
                  <a:schemeClr val="lt1"/>
                </a:solidFill>
                <a:latin typeface="Calibri"/>
                <a:ea typeface="Calibri"/>
                <a:cs typeface="Calibri"/>
                <a:sym typeface="Calibri"/>
              </a:rPr>
              <a:t>Ultrasonic Sensor</a:t>
            </a:r>
            <a:endParaRPr sz="3600" b="1" i="0" u="none" strike="noStrike" cap="none">
              <a:solidFill>
                <a:schemeClr val="lt1"/>
              </a:solidFill>
              <a:latin typeface="Calibri"/>
              <a:ea typeface="Calibri"/>
              <a:cs typeface="Calibri"/>
              <a:sym typeface="Calibri"/>
            </a:endParaRPr>
          </a:p>
        </p:txBody>
      </p:sp>
      <p:pic>
        <p:nvPicPr>
          <p:cNvPr id="161" name="Shape 161" descr="Image result for ultrasonic sensor"/>
          <p:cNvPicPr preferRelativeResize="0"/>
          <p:nvPr/>
        </p:nvPicPr>
        <p:blipFill rotWithShape="1">
          <a:blip r:embed="rId3">
            <a:alphaModFix/>
          </a:blip>
          <a:srcRect/>
          <a:stretch/>
        </p:blipFill>
        <p:spPr>
          <a:xfrm>
            <a:off x="134645" y="1624965"/>
            <a:ext cx="2869045" cy="1893570"/>
          </a:xfrm>
          <a:prstGeom prst="rect">
            <a:avLst/>
          </a:prstGeom>
          <a:noFill/>
          <a:ln>
            <a:noFill/>
          </a:ln>
        </p:spPr>
      </p:pic>
      <p:pic>
        <p:nvPicPr>
          <p:cNvPr id="162" name="Shape 162" descr="Image result for ultrasonic sensor"/>
          <p:cNvPicPr preferRelativeResize="0"/>
          <p:nvPr/>
        </p:nvPicPr>
        <p:blipFill rotWithShape="1">
          <a:blip r:embed="rId4">
            <a:alphaModFix/>
          </a:blip>
          <a:srcRect/>
          <a:stretch/>
        </p:blipFill>
        <p:spPr>
          <a:xfrm>
            <a:off x="3414788" y="1329690"/>
            <a:ext cx="5451047" cy="2484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descr="Image result for piezo buzzer"/>
          <p:cNvPicPr preferRelativeResize="0"/>
          <p:nvPr/>
        </p:nvPicPr>
        <p:blipFill rotWithShape="1">
          <a:blip r:embed="rId3">
            <a:alphaModFix/>
          </a:blip>
          <a:srcRect/>
          <a:stretch/>
        </p:blipFill>
        <p:spPr>
          <a:xfrm>
            <a:off x="746066" y="1570328"/>
            <a:ext cx="3045419" cy="2002843"/>
          </a:xfrm>
          <a:prstGeom prst="rect">
            <a:avLst/>
          </a:prstGeom>
          <a:noFill/>
          <a:ln>
            <a:noFill/>
          </a:ln>
        </p:spPr>
      </p:pic>
      <p:sp>
        <p:nvSpPr>
          <p:cNvPr id="168" name="Shape 168"/>
          <p:cNvSpPr txBox="1"/>
          <p:nvPr/>
        </p:nvSpPr>
        <p:spPr>
          <a:xfrm>
            <a:off x="373380" y="371579"/>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0" i="0" u="none" strike="noStrike" cap="none">
                <a:solidFill>
                  <a:schemeClr val="lt1"/>
                </a:solidFill>
                <a:latin typeface="Calibri"/>
                <a:ea typeface="Calibri"/>
                <a:cs typeface="Calibri"/>
                <a:sym typeface="Calibri"/>
              </a:rPr>
              <a:t>Piezo Buzzer</a:t>
            </a:r>
            <a:endParaRPr sz="4400" b="0" i="0" u="none" strike="noStrike" cap="none">
              <a:solidFill>
                <a:schemeClr val="lt1"/>
              </a:solidFill>
              <a:latin typeface="Calibri"/>
              <a:ea typeface="Calibri"/>
              <a:cs typeface="Calibri"/>
              <a:sym typeface="Calibri"/>
            </a:endParaRPr>
          </a:p>
        </p:txBody>
      </p:sp>
      <p:pic>
        <p:nvPicPr>
          <p:cNvPr id="169" name="Shape 169" descr="Related image"/>
          <p:cNvPicPr preferRelativeResize="0"/>
          <p:nvPr/>
        </p:nvPicPr>
        <p:blipFill rotWithShape="1">
          <a:blip r:embed="rId4">
            <a:alphaModFix/>
          </a:blip>
          <a:srcRect/>
          <a:stretch/>
        </p:blipFill>
        <p:spPr>
          <a:xfrm>
            <a:off x="4336734" y="1306830"/>
            <a:ext cx="4526430" cy="2677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199" y="219179"/>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400"/>
              <a:buFont typeface="Calibri"/>
              <a:buNone/>
            </a:pPr>
            <a:r>
              <a:rPr lang="en-US" sz="4400" b="0" i="0" u="none" strike="noStrike" cap="none">
                <a:solidFill>
                  <a:schemeClr val="lt1"/>
                </a:solidFill>
                <a:latin typeface="Calibri"/>
                <a:ea typeface="Calibri"/>
                <a:cs typeface="Calibri"/>
                <a:sym typeface="Calibri"/>
              </a:rPr>
              <a:t>Temperature Sensor</a:t>
            </a:r>
            <a:endParaRPr sz="4400" b="0" i="0" u="none" strike="noStrike" cap="none">
              <a:solidFill>
                <a:schemeClr val="lt1"/>
              </a:solidFill>
              <a:latin typeface="Calibri"/>
              <a:ea typeface="Calibri"/>
              <a:cs typeface="Calibri"/>
              <a:sym typeface="Calibri"/>
            </a:endParaRPr>
          </a:p>
        </p:txBody>
      </p:sp>
      <p:pic>
        <p:nvPicPr>
          <p:cNvPr id="175" name="Shape 175" descr="Image result for ds18b20"/>
          <p:cNvPicPr preferRelativeResize="0"/>
          <p:nvPr/>
        </p:nvPicPr>
        <p:blipFill rotWithShape="1">
          <a:blip r:embed="rId3">
            <a:alphaModFix/>
          </a:blip>
          <a:srcRect l="7883" r="8088" b="3210"/>
          <a:stretch/>
        </p:blipFill>
        <p:spPr>
          <a:xfrm>
            <a:off x="2938930" y="1076579"/>
            <a:ext cx="3266137" cy="376212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Words>
  <Application>Microsoft Office PowerPoint</Application>
  <PresentationFormat>On-screen Show (16:9)</PresentationFormat>
  <Paragraphs>60</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Noto Sans Symbols</vt:lpstr>
      <vt:lpstr>Office Theme</vt:lpstr>
      <vt:lpstr>Simple Light</vt:lpstr>
      <vt:lpstr>Smart Water bottle</vt:lpstr>
      <vt:lpstr>Why make it Smart?</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Moikit Smart Water bottle</vt:lpstr>
      <vt:lpstr>Code</vt:lpstr>
      <vt:lpstr>Continuation...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Water bottle</dc:title>
  <cp:lastModifiedBy>rahul korani</cp:lastModifiedBy>
  <cp:revision>2</cp:revision>
  <dcterms:modified xsi:type="dcterms:W3CDTF">2018-02-01T14:46:55Z</dcterms:modified>
</cp:coreProperties>
</file>